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6" r:id="rId4"/>
    <p:sldId id="258" r:id="rId5"/>
    <p:sldId id="267" r:id="rId6"/>
    <p:sldId id="261" r:id="rId7"/>
    <p:sldId id="262" r:id="rId8"/>
    <p:sldId id="265" r:id="rId9"/>
    <p:sldId id="259" r:id="rId10"/>
    <p:sldId id="273" r:id="rId11"/>
    <p:sldId id="274" r:id="rId12"/>
    <p:sldId id="268" r:id="rId13"/>
    <p:sldId id="269" r:id="rId14"/>
    <p:sldId id="270" r:id="rId15"/>
    <p:sldId id="271" r:id="rId16"/>
    <p:sldId id="272" r:id="rId17"/>
    <p:sldId id="263" r:id="rId18"/>
    <p:sldId id="26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8" r:id="rId28"/>
    <p:sldId id="276" r:id="rId29"/>
    <p:sldId id="277" r:id="rId30"/>
  </p:sldIdLst>
  <p:sldSz cx="12192000" cy="6858000"/>
  <p:notesSz cx="6858000" cy="9144000"/>
  <p:embeddedFontLst>
    <p:embeddedFont>
      <p:font typeface="맑은 고딕" pitchFamily="50" charset="-127"/>
      <p:regular r:id="rId32"/>
      <p:bold r:id="rId33"/>
    </p:embeddedFont>
    <p:embeddedFont>
      <p:font typeface="Palatino Linotype" pitchFamily="18" charset="0"/>
      <p:regular r:id="rId34"/>
      <p:bold r:id="rId35"/>
      <p:italic r:id="rId36"/>
      <p:boldItalic r:id="rId37"/>
    </p:embeddedFont>
    <p:embeddedFont>
      <p:font typeface="Helvetica95-Black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8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108" y="-294"/>
      </p:cViewPr>
      <p:guideLst>
        <p:guide orient="horz" pos="118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C97F3-9F23-4DDE-B107-D586DDCEB361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3053-1655-4969-AACC-822B52A98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1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F798-616D-457B-B6E1-3EB3B3238F9C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4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B60D1-CAA1-45F5-BC9F-57F477F99A04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6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06E1-0538-4703-88E1-0A2C2822E62D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3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8ED6-354E-4F85-8656-3DB22D5E58E7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33810" y="6492875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A51EE2D4-E22D-4B98-80F4-50C745CE2313}" type="slidenum">
              <a:rPr lang="ko-KR" altLang="en-US" smtClean="0"/>
              <a:pPr/>
              <a:t>‹#›</a:t>
            </a:fld>
            <a:r>
              <a:rPr lang="en-US" altLang="ko-KR" dirty="0" smtClean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572758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6C3D4-15DD-4239-BD2F-3F35893C3B35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7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485-0EFE-4CCD-9460-9D240FE98312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5D942-5B64-47ED-A14E-05C8413CECE6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43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1FB2-93CE-47F9-938C-BB969B021B26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0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D314-7B9C-4BFF-9867-7EA4E85BDDC5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3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1608-54D6-4853-B810-61D14244DDF5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5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F799-EEC6-40DF-AD5D-691E894D5574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44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4119-DA51-4971-A18C-6FEE9C9B408B}" type="datetime1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EE2D4-E22D-4B98-80F4-50C745CE2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4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4615" y="1122363"/>
            <a:ext cx="10882859" cy="2387600"/>
          </a:xfrm>
        </p:spPr>
        <p:txBody>
          <a:bodyPr anchor="ctr">
            <a:normAutofit/>
          </a:bodyPr>
          <a:lstStyle/>
          <a:p>
            <a:r>
              <a:rPr lang="en-US" altLang="ko-KR" sz="5400" smtClean="0">
                <a:latin typeface="Helvetica95-Black" panose="020B0A00000000000000" pitchFamily="34" charset="0"/>
              </a:rPr>
              <a:t>Generative Adversarial Nets</a:t>
            </a:r>
            <a:endParaRPr lang="ko-KR" altLang="en-US" sz="5400">
              <a:latin typeface="Helvetica95-Black" panose="020B0A00000000000000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>
                <a:latin typeface="Palatino Linotype" panose="02040502050505030304" pitchFamily="18" charset="0"/>
              </a:rPr>
              <a:t>In </a:t>
            </a:r>
            <a:r>
              <a:rPr lang="en-US" altLang="ko-KR" sz="2800" b="1" i="1">
                <a:latin typeface="Palatino Linotype" panose="02040502050505030304" pitchFamily="18" charset="0"/>
              </a:rPr>
              <a:t>Advances in neural information processing </a:t>
            </a:r>
            <a:r>
              <a:rPr lang="en-US" altLang="ko-KR" sz="2800" b="1" i="1" smtClean="0">
                <a:latin typeface="Palatino Linotype" panose="02040502050505030304" pitchFamily="18" charset="0"/>
              </a:rPr>
              <a:t>systems (2014)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3265"/>
          <a:stretch/>
        </p:blipFill>
        <p:spPr>
          <a:xfrm>
            <a:off x="3530164" y="3952227"/>
            <a:ext cx="3909603" cy="2601392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999238" y="3922161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01" y="3487682"/>
            <a:ext cx="36298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Obama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37378" y="3970285"/>
            <a:ext cx="448473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Generated Data(?): </a:t>
            </a:r>
            <a:b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Person similar to Obama?</a:t>
            </a:r>
            <a:endParaRPr lang="ko-KR" altLang="en-US" sz="3200" b="1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 flipV="1">
            <a:off x="7115776" y="4383698"/>
            <a:ext cx="421602" cy="2975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10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231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9963" b="13265"/>
          <a:stretch/>
        </p:blipFill>
        <p:spPr>
          <a:xfrm>
            <a:off x="3530165" y="3952227"/>
            <a:ext cx="1956236" cy="2601392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999238" y="3922161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01" y="3487682"/>
            <a:ext cx="36298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Obama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37378" y="3970285"/>
            <a:ext cx="448473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Generated Data(?): </a:t>
            </a:r>
            <a:b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Person similar to Obama?</a:t>
            </a:r>
            <a:endParaRPr lang="ko-KR" altLang="en-US" sz="3200" b="1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75" y="4023213"/>
            <a:ext cx="1815245" cy="2436524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 flipV="1">
            <a:off x="7115776" y="4383698"/>
            <a:ext cx="421602" cy="2975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11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473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2226461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31091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68867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20870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4054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2202" y="3487682"/>
            <a:ext cx="3278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3200" b="1" smtClean="0">
                <a:latin typeface="Palatino Linotype" panose="02040502050505030304" pitchFamily="18" charset="0"/>
              </a:rPr>
              <a:t> ~ P</a:t>
            </a:r>
            <a:r>
              <a:rPr lang="en-US" altLang="ko-KR" sz="2000" b="1" i="1" smtClean="0">
                <a:latin typeface="Palatino Linotype" panose="02040502050505030304" pitchFamily="18" charset="0"/>
              </a:rPr>
              <a:t>x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815904" y="3924116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12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146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84019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2226461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31091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68867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20870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4054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04535" y="5551175"/>
            <a:ext cx="653335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Noise space: Z, </a:t>
            </a:r>
            <a:b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where Generated Samples occur</a:t>
            </a:r>
            <a:endParaRPr lang="ko-KR" altLang="en-US" sz="3200" b="1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202" y="3487682"/>
            <a:ext cx="3278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3200" b="1" smtClean="0">
                <a:latin typeface="Palatino Linotype" panose="02040502050505030304" pitchFamily="18" charset="0"/>
              </a:rPr>
              <a:t> ~ P</a:t>
            </a:r>
            <a:r>
              <a:rPr lang="en-US" altLang="ko-KR" sz="2000" b="1" i="1" smtClean="0">
                <a:latin typeface="Palatino Linotype" panose="02040502050505030304" pitchFamily="18" charset="0"/>
              </a:rPr>
              <a:t>x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15904" y="3924116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4027802" y="5846885"/>
            <a:ext cx="276016" cy="14864"/>
          </a:xfrm>
          <a:prstGeom prst="straightConnector1">
            <a:avLst/>
          </a:prstGeom>
          <a:ln w="571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13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092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84019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2226461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31091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68867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20870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4054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04535" y="5551175"/>
            <a:ext cx="653335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Noise space: Z, </a:t>
            </a:r>
            <a:b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where Generated Samples occur</a:t>
            </a:r>
            <a:endParaRPr lang="ko-KR" altLang="en-US" sz="3200" b="1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33675" y="5402467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2202" y="3487682"/>
            <a:ext cx="3278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3200" b="1" smtClean="0">
                <a:latin typeface="Palatino Linotype" panose="02040502050505030304" pitchFamily="18" charset="0"/>
              </a:rPr>
              <a:t> ~ P</a:t>
            </a:r>
            <a:r>
              <a:rPr lang="en-US" altLang="ko-KR" sz="2000" b="1" i="1" smtClean="0">
                <a:latin typeface="Palatino Linotype" panose="02040502050505030304" pitchFamily="18" charset="0"/>
              </a:rPr>
              <a:t>x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8847" y="4746629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07528" y="5640385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21688" y="4787821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15420" y="5305483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06631" y="4438662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49405" y="4161235"/>
            <a:ext cx="65333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Generated Data: g ~ P</a:t>
            </a:r>
            <a:r>
              <a:rPr lang="en-US" altLang="ko-KR" sz="20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</a:t>
            </a:r>
            <a:endParaRPr lang="ko-KR" altLang="en-US" sz="3200" b="1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9" name="직선 화살표 연결선 18"/>
          <p:cNvCxnSpPr>
            <a:stCxn id="30" idx="1"/>
          </p:cNvCxnSpPr>
          <p:nvPr/>
        </p:nvCxnSpPr>
        <p:spPr>
          <a:xfrm flipH="1">
            <a:off x="4027802" y="4429001"/>
            <a:ext cx="421603" cy="14564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815904" y="3924116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4027802" y="5846885"/>
            <a:ext cx="276016" cy="14864"/>
          </a:xfrm>
          <a:prstGeom prst="straightConnector1">
            <a:avLst/>
          </a:prstGeom>
          <a:ln w="571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14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4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84019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2226461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31091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68867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20870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4054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04535" y="5551175"/>
            <a:ext cx="653335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Noise space: Z, </a:t>
            </a:r>
            <a:b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altLang="ko-KR" sz="3200" b="1" smtClean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where Generated Samples occur</a:t>
            </a:r>
            <a:endParaRPr lang="ko-KR" altLang="en-US" sz="3200" b="1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33675" y="5402467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82202" y="3487682"/>
            <a:ext cx="3278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latin typeface="Palatino Linotype" panose="02040502050505030304" pitchFamily="18" charset="0"/>
              </a:rPr>
              <a:t>Real Data: </a:t>
            </a:r>
            <a:r>
              <a:rPr lang="en-US" altLang="ko-KR" sz="32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3200" b="1" smtClean="0">
                <a:latin typeface="Palatino Linotype" panose="02040502050505030304" pitchFamily="18" charset="0"/>
              </a:rPr>
              <a:t> ~ P</a:t>
            </a:r>
            <a:r>
              <a:rPr lang="en-US" altLang="ko-KR" sz="2000" b="1" i="1" smtClean="0">
                <a:latin typeface="Palatino Linotype" panose="02040502050505030304" pitchFamily="18" charset="0"/>
              </a:rPr>
              <a:t>x</a:t>
            </a:r>
            <a:endParaRPr lang="ko-KR" altLang="en-US" sz="3200" b="1">
              <a:latin typeface="Palatino Linotype" panose="0204050205050503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8847" y="4746629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07528" y="5640385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21688" y="4787821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15420" y="5305483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06631" y="4438662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49405" y="4161235"/>
            <a:ext cx="65333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Generated Data: g ~ P</a:t>
            </a:r>
            <a:r>
              <a:rPr lang="en-US" altLang="ko-KR" sz="2000" b="1" smtClean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</a:t>
            </a:r>
            <a:endParaRPr lang="ko-KR" altLang="en-US" sz="3200" b="1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9" name="직선 화살표 연결선 18"/>
          <p:cNvCxnSpPr>
            <a:stCxn id="30" idx="1"/>
          </p:cNvCxnSpPr>
          <p:nvPr/>
        </p:nvCxnSpPr>
        <p:spPr>
          <a:xfrm flipH="1">
            <a:off x="4027802" y="4429001"/>
            <a:ext cx="421603" cy="14564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1364105" y="4107305"/>
            <a:ext cx="2173574" cy="1454046"/>
          </a:xfrm>
          <a:custGeom>
            <a:avLst/>
            <a:gdLst>
              <a:gd name="connsiteX0" fmla="*/ 0 w 2173574"/>
              <a:gd name="connsiteY0" fmla="*/ 164892 h 1454046"/>
              <a:gd name="connsiteX1" fmla="*/ 14990 w 2173574"/>
              <a:gd name="connsiteY1" fmla="*/ 269823 h 1454046"/>
              <a:gd name="connsiteX2" fmla="*/ 29980 w 2173574"/>
              <a:gd name="connsiteY2" fmla="*/ 314793 h 1454046"/>
              <a:gd name="connsiteX3" fmla="*/ 44970 w 2173574"/>
              <a:gd name="connsiteY3" fmla="*/ 389744 h 1454046"/>
              <a:gd name="connsiteX4" fmla="*/ 74951 w 2173574"/>
              <a:gd name="connsiteY4" fmla="*/ 494675 h 1454046"/>
              <a:gd name="connsiteX5" fmla="*/ 89941 w 2173574"/>
              <a:gd name="connsiteY5" fmla="*/ 599606 h 1454046"/>
              <a:gd name="connsiteX6" fmla="*/ 119921 w 2173574"/>
              <a:gd name="connsiteY6" fmla="*/ 719528 h 1454046"/>
              <a:gd name="connsiteX7" fmla="*/ 149902 w 2173574"/>
              <a:gd name="connsiteY7" fmla="*/ 884420 h 1454046"/>
              <a:gd name="connsiteX8" fmla="*/ 179882 w 2173574"/>
              <a:gd name="connsiteY8" fmla="*/ 974361 h 1454046"/>
              <a:gd name="connsiteX9" fmla="*/ 194872 w 2173574"/>
              <a:gd name="connsiteY9" fmla="*/ 1034321 h 1454046"/>
              <a:gd name="connsiteX10" fmla="*/ 224852 w 2173574"/>
              <a:gd name="connsiteY10" fmla="*/ 1079292 h 1454046"/>
              <a:gd name="connsiteX11" fmla="*/ 284813 w 2173574"/>
              <a:gd name="connsiteY11" fmla="*/ 1229193 h 1454046"/>
              <a:gd name="connsiteX12" fmla="*/ 344774 w 2173574"/>
              <a:gd name="connsiteY12" fmla="*/ 1304144 h 1454046"/>
              <a:gd name="connsiteX13" fmla="*/ 389744 w 2173574"/>
              <a:gd name="connsiteY13" fmla="*/ 1319134 h 1454046"/>
              <a:gd name="connsiteX14" fmla="*/ 419725 w 2173574"/>
              <a:gd name="connsiteY14" fmla="*/ 1349115 h 1454046"/>
              <a:gd name="connsiteX15" fmla="*/ 599606 w 2173574"/>
              <a:gd name="connsiteY15" fmla="*/ 1394085 h 1454046"/>
              <a:gd name="connsiteX16" fmla="*/ 749508 w 2173574"/>
              <a:gd name="connsiteY16" fmla="*/ 1409075 h 1454046"/>
              <a:gd name="connsiteX17" fmla="*/ 809469 w 2173574"/>
              <a:gd name="connsiteY17" fmla="*/ 1424065 h 1454046"/>
              <a:gd name="connsiteX18" fmla="*/ 854439 w 2173574"/>
              <a:gd name="connsiteY18" fmla="*/ 1439056 h 1454046"/>
              <a:gd name="connsiteX19" fmla="*/ 1079292 w 2173574"/>
              <a:gd name="connsiteY19" fmla="*/ 1454046 h 1454046"/>
              <a:gd name="connsiteX20" fmla="*/ 1439056 w 2173574"/>
              <a:gd name="connsiteY20" fmla="*/ 1439056 h 1454046"/>
              <a:gd name="connsiteX21" fmla="*/ 1528997 w 2173574"/>
              <a:gd name="connsiteY21" fmla="*/ 1394085 h 1454046"/>
              <a:gd name="connsiteX22" fmla="*/ 1573967 w 2173574"/>
              <a:gd name="connsiteY22" fmla="*/ 1379095 h 1454046"/>
              <a:gd name="connsiteX23" fmla="*/ 1648918 w 2173574"/>
              <a:gd name="connsiteY23" fmla="*/ 1349115 h 1454046"/>
              <a:gd name="connsiteX24" fmla="*/ 1798820 w 2173574"/>
              <a:gd name="connsiteY24" fmla="*/ 1274164 h 1454046"/>
              <a:gd name="connsiteX25" fmla="*/ 1888761 w 2173574"/>
              <a:gd name="connsiteY25" fmla="*/ 1184223 h 1454046"/>
              <a:gd name="connsiteX26" fmla="*/ 1948721 w 2173574"/>
              <a:gd name="connsiteY26" fmla="*/ 1139252 h 1454046"/>
              <a:gd name="connsiteX27" fmla="*/ 1978702 w 2173574"/>
              <a:gd name="connsiteY27" fmla="*/ 1094282 h 1454046"/>
              <a:gd name="connsiteX28" fmla="*/ 2068643 w 2173574"/>
              <a:gd name="connsiteY28" fmla="*/ 1004341 h 1454046"/>
              <a:gd name="connsiteX29" fmla="*/ 2158584 w 2173574"/>
              <a:gd name="connsiteY29" fmla="*/ 884420 h 1454046"/>
              <a:gd name="connsiteX30" fmla="*/ 2173574 w 2173574"/>
              <a:gd name="connsiteY30" fmla="*/ 839449 h 1454046"/>
              <a:gd name="connsiteX31" fmla="*/ 2143593 w 2173574"/>
              <a:gd name="connsiteY31" fmla="*/ 509665 h 1454046"/>
              <a:gd name="connsiteX32" fmla="*/ 2098623 w 2173574"/>
              <a:gd name="connsiteY32" fmla="*/ 164892 h 1454046"/>
              <a:gd name="connsiteX33" fmla="*/ 2083633 w 2173574"/>
              <a:gd name="connsiteY33" fmla="*/ 119921 h 1454046"/>
              <a:gd name="connsiteX34" fmla="*/ 2053652 w 2173574"/>
              <a:gd name="connsiteY34" fmla="*/ 74951 h 1454046"/>
              <a:gd name="connsiteX35" fmla="*/ 2023672 w 2173574"/>
              <a:gd name="connsiteY35" fmla="*/ 0 h 14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3574" h="1454046">
                <a:moveTo>
                  <a:pt x="0" y="164892"/>
                </a:moveTo>
                <a:cubicBezTo>
                  <a:pt x="4997" y="199869"/>
                  <a:pt x="8061" y="235177"/>
                  <a:pt x="14990" y="269823"/>
                </a:cubicBezTo>
                <a:cubicBezTo>
                  <a:pt x="18089" y="285317"/>
                  <a:pt x="26148" y="299464"/>
                  <a:pt x="29980" y="314793"/>
                </a:cubicBezTo>
                <a:cubicBezTo>
                  <a:pt x="36159" y="339511"/>
                  <a:pt x="38790" y="365026"/>
                  <a:pt x="44970" y="389744"/>
                </a:cubicBezTo>
                <a:cubicBezTo>
                  <a:pt x="66378" y="475373"/>
                  <a:pt x="56257" y="391857"/>
                  <a:pt x="74951" y="494675"/>
                </a:cubicBezTo>
                <a:cubicBezTo>
                  <a:pt x="81271" y="529437"/>
                  <a:pt x="83012" y="564960"/>
                  <a:pt x="89941" y="599606"/>
                </a:cubicBezTo>
                <a:cubicBezTo>
                  <a:pt x="98022" y="640010"/>
                  <a:pt x="113147" y="678884"/>
                  <a:pt x="119921" y="719528"/>
                </a:cubicBezTo>
                <a:cubicBezTo>
                  <a:pt x="124820" y="748924"/>
                  <a:pt x="140920" y="851486"/>
                  <a:pt x="149902" y="884420"/>
                </a:cubicBezTo>
                <a:cubicBezTo>
                  <a:pt x="158217" y="914908"/>
                  <a:pt x="172217" y="943703"/>
                  <a:pt x="179882" y="974361"/>
                </a:cubicBezTo>
                <a:cubicBezTo>
                  <a:pt x="184879" y="994348"/>
                  <a:pt x="186757" y="1015385"/>
                  <a:pt x="194872" y="1034321"/>
                </a:cubicBezTo>
                <a:cubicBezTo>
                  <a:pt x="201969" y="1050880"/>
                  <a:pt x="217535" y="1062829"/>
                  <a:pt x="224852" y="1079292"/>
                </a:cubicBezTo>
                <a:cubicBezTo>
                  <a:pt x="286276" y="1217496"/>
                  <a:pt x="223463" y="1121830"/>
                  <a:pt x="284813" y="1229193"/>
                </a:cubicBezTo>
                <a:cubicBezTo>
                  <a:pt x="295471" y="1247845"/>
                  <a:pt x="323361" y="1291296"/>
                  <a:pt x="344774" y="1304144"/>
                </a:cubicBezTo>
                <a:cubicBezTo>
                  <a:pt x="358323" y="1312273"/>
                  <a:pt x="374754" y="1314137"/>
                  <a:pt x="389744" y="1319134"/>
                </a:cubicBezTo>
                <a:cubicBezTo>
                  <a:pt x="399738" y="1329128"/>
                  <a:pt x="407084" y="1342794"/>
                  <a:pt x="419725" y="1349115"/>
                </a:cubicBezTo>
                <a:cubicBezTo>
                  <a:pt x="471719" y="1375112"/>
                  <a:pt x="542721" y="1386975"/>
                  <a:pt x="599606" y="1394085"/>
                </a:cubicBezTo>
                <a:cubicBezTo>
                  <a:pt x="649435" y="1400314"/>
                  <a:pt x="699541" y="1404078"/>
                  <a:pt x="749508" y="1409075"/>
                </a:cubicBezTo>
                <a:cubicBezTo>
                  <a:pt x="769495" y="1414072"/>
                  <a:pt x="789660" y="1418405"/>
                  <a:pt x="809469" y="1424065"/>
                </a:cubicBezTo>
                <a:cubicBezTo>
                  <a:pt x="824662" y="1428406"/>
                  <a:pt x="838735" y="1437311"/>
                  <a:pt x="854439" y="1439056"/>
                </a:cubicBezTo>
                <a:cubicBezTo>
                  <a:pt x="929097" y="1447352"/>
                  <a:pt x="1004341" y="1449049"/>
                  <a:pt x="1079292" y="1454046"/>
                </a:cubicBezTo>
                <a:cubicBezTo>
                  <a:pt x="1199213" y="1449049"/>
                  <a:pt x="1319359" y="1447923"/>
                  <a:pt x="1439056" y="1439056"/>
                </a:cubicBezTo>
                <a:cubicBezTo>
                  <a:pt x="1483282" y="1435780"/>
                  <a:pt x="1491214" y="1412976"/>
                  <a:pt x="1528997" y="1394085"/>
                </a:cubicBezTo>
                <a:cubicBezTo>
                  <a:pt x="1543130" y="1387019"/>
                  <a:pt x="1559172" y="1384643"/>
                  <a:pt x="1573967" y="1379095"/>
                </a:cubicBezTo>
                <a:cubicBezTo>
                  <a:pt x="1599162" y="1369647"/>
                  <a:pt x="1624534" y="1360494"/>
                  <a:pt x="1648918" y="1349115"/>
                </a:cubicBezTo>
                <a:cubicBezTo>
                  <a:pt x="1699542" y="1325491"/>
                  <a:pt x="1798820" y="1274164"/>
                  <a:pt x="1798820" y="1274164"/>
                </a:cubicBezTo>
                <a:cubicBezTo>
                  <a:pt x="1828800" y="1244184"/>
                  <a:pt x="1854842" y="1209663"/>
                  <a:pt x="1888761" y="1184223"/>
                </a:cubicBezTo>
                <a:cubicBezTo>
                  <a:pt x="1908748" y="1169233"/>
                  <a:pt x="1931055" y="1156918"/>
                  <a:pt x="1948721" y="1139252"/>
                </a:cubicBezTo>
                <a:cubicBezTo>
                  <a:pt x="1961460" y="1126513"/>
                  <a:pt x="1966733" y="1107747"/>
                  <a:pt x="1978702" y="1094282"/>
                </a:cubicBezTo>
                <a:cubicBezTo>
                  <a:pt x="2006870" y="1062593"/>
                  <a:pt x="2045125" y="1039619"/>
                  <a:pt x="2068643" y="1004341"/>
                </a:cubicBezTo>
                <a:cubicBezTo>
                  <a:pt x="2136442" y="902641"/>
                  <a:pt x="2103124" y="939878"/>
                  <a:pt x="2158584" y="884420"/>
                </a:cubicBezTo>
                <a:cubicBezTo>
                  <a:pt x="2163581" y="869430"/>
                  <a:pt x="2173574" y="855250"/>
                  <a:pt x="2173574" y="839449"/>
                </a:cubicBezTo>
                <a:cubicBezTo>
                  <a:pt x="2173574" y="700719"/>
                  <a:pt x="2161051" y="631868"/>
                  <a:pt x="2143593" y="509665"/>
                </a:cubicBezTo>
                <a:cubicBezTo>
                  <a:pt x="2133184" y="353533"/>
                  <a:pt x="2142805" y="297441"/>
                  <a:pt x="2098623" y="164892"/>
                </a:cubicBezTo>
                <a:cubicBezTo>
                  <a:pt x="2093626" y="149902"/>
                  <a:pt x="2090700" y="134054"/>
                  <a:pt x="2083633" y="119921"/>
                </a:cubicBezTo>
                <a:cubicBezTo>
                  <a:pt x="2075576" y="103807"/>
                  <a:pt x="2063646" y="89941"/>
                  <a:pt x="2053652" y="74951"/>
                </a:cubicBezTo>
                <a:cubicBezTo>
                  <a:pt x="2035129" y="19380"/>
                  <a:pt x="2045728" y="44113"/>
                  <a:pt x="2023672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3571108" y="5102126"/>
            <a:ext cx="1124154" cy="49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54663" y="4866936"/>
            <a:ext cx="65333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Detector: D, Classifier</a:t>
            </a:r>
            <a:endParaRPr lang="ko-KR" altLang="en-US" sz="3200" b="1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1815904" y="3924116"/>
            <a:ext cx="391624" cy="315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4027802" y="5846885"/>
            <a:ext cx="276016" cy="14864"/>
          </a:xfrm>
          <a:prstGeom prst="straightConnector1">
            <a:avLst/>
          </a:prstGeom>
          <a:ln w="5715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15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19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84019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2226461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31091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68867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20870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84054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33675" y="5402467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58847" y="4746629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07528" y="5640385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21688" y="4787821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15420" y="5305483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06631" y="4438662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38516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880958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185588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23364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775367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738551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963645" y="5326933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863120" y="4357664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59425" y="5511351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042053" y="4655080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21728" y="5247910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531021" y="4141246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257930" y="3924116"/>
            <a:ext cx="3390558" cy="2130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9600372" y="4157271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905002" y="4678830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9742778" y="5305483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494781" y="4770146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457965" y="4746629"/>
            <a:ext cx="284813" cy="28481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012103" y="4699387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838304" y="4655080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746891" y="5295770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581439" y="4685620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507269" y="4677305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477590" y="4063006"/>
            <a:ext cx="297416" cy="29741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1364105" y="4107305"/>
            <a:ext cx="2173574" cy="1454046"/>
          </a:xfrm>
          <a:custGeom>
            <a:avLst/>
            <a:gdLst>
              <a:gd name="connsiteX0" fmla="*/ 0 w 2173574"/>
              <a:gd name="connsiteY0" fmla="*/ 164892 h 1454046"/>
              <a:gd name="connsiteX1" fmla="*/ 14990 w 2173574"/>
              <a:gd name="connsiteY1" fmla="*/ 269823 h 1454046"/>
              <a:gd name="connsiteX2" fmla="*/ 29980 w 2173574"/>
              <a:gd name="connsiteY2" fmla="*/ 314793 h 1454046"/>
              <a:gd name="connsiteX3" fmla="*/ 44970 w 2173574"/>
              <a:gd name="connsiteY3" fmla="*/ 389744 h 1454046"/>
              <a:gd name="connsiteX4" fmla="*/ 74951 w 2173574"/>
              <a:gd name="connsiteY4" fmla="*/ 494675 h 1454046"/>
              <a:gd name="connsiteX5" fmla="*/ 89941 w 2173574"/>
              <a:gd name="connsiteY5" fmla="*/ 599606 h 1454046"/>
              <a:gd name="connsiteX6" fmla="*/ 119921 w 2173574"/>
              <a:gd name="connsiteY6" fmla="*/ 719528 h 1454046"/>
              <a:gd name="connsiteX7" fmla="*/ 149902 w 2173574"/>
              <a:gd name="connsiteY7" fmla="*/ 884420 h 1454046"/>
              <a:gd name="connsiteX8" fmla="*/ 179882 w 2173574"/>
              <a:gd name="connsiteY8" fmla="*/ 974361 h 1454046"/>
              <a:gd name="connsiteX9" fmla="*/ 194872 w 2173574"/>
              <a:gd name="connsiteY9" fmla="*/ 1034321 h 1454046"/>
              <a:gd name="connsiteX10" fmla="*/ 224852 w 2173574"/>
              <a:gd name="connsiteY10" fmla="*/ 1079292 h 1454046"/>
              <a:gd name="connsiteX11" fmla="*/ 284813 w 2173574"/>
              <a:gd name="connsiteY11" fmla="*/ 1229193 h 1454046"/>
              <a:gd name="connsiteX12" fmla="*/ 344774 w 2173574"/>
              <a:gd name="connsiteY12" fmla="*/ 1304144 h 1454046"/>
              <a:gd name="connsiteX13" fmla="*/ 389744 w 2173574"/>
              <a:gd name="connsiteY13" fmla="*/ 1319134 h 1454046"/>
              <a:gd name="connsiteX14" fmla="*/ 419725 w 2173574"/>
              <a:gd name="connsiteY14" fmla="*/ 1349115 h 1454046"/>
              <a:gd name="connsiteX15" fmla="*/ 599606 w 2173574"/>
              <a:gd name="connsiteY15" fmla="*/ 1394085 h 1454046"/>
              <a:gd name="connsiteX16" fmla="*/ 749508 w 2173574"/>
              <a:gd name="connsiteY16" fmla="*/ 1409075 h 1454046"/>
              <a:gd name="connsiteX17" fmla="*/ 809469 w 2173574"/>
              <a:gd name="connsiteY17" fmla="*/ 1424065 h 1454046"/>
              <a:gd name="connsiteX18" fmla="*/ 854439 w 2173574"/>
              <a:gd name="connsiteY18" fmla="*/ 1439056 h 1454046"/>
              <a:gd name="connsiteX19" fmla="*/ 1079292 w 2173574"/>
              <a:gd name="connsiteY19" fmla="*/ 1454046 h 1454046"/>
              <a:gd name="connsiteX20" fmla="*/ 1439056 w 2173574"/>
              <a:gd name="connsiteY20" fmla="*/ 1439056 h 1454046"/>
              <a:gd name="connsiteX21" fmla="*/ 1528997 w 2173574"/>
              <a:gd name="connsiteY21" fmla="*/ 1394085 h 1454046"/>
              <a:gd name="connsiteX22" fmla="*/ 1573967 w 2173574"/>
              <a:gd name="connsiteY22" fmla="*/ 1379095 h 1454046"/>
              <a:gd name="connsiteX23" fmla="*/ 1648918 w 2173574"/>
              <a:gd name="connsiteY23" fmla="*/ 1349115 h 1454046"/>
              <a:gd name="connsiteX24" fmla="*/ 1798820 w 2173574"/>
              <a:gd name="connsiteY24" fmla="*/ 1274164 h 1454046"/>
              <a:gd name="connsiteX25" fmla="*/ 1888761 w 2173574"/>
              <a:gd name="connsiteY25" fmla="*/ 1184223 h 1454046"/>
              <a:gd name="connsiteX26" fmla="*/ 1948721 w 2173574"/>
              <a:gd name="connsiteY26" fmla="*/ 1139252 h 1454046"/>
              <a:gd name="connsiteX27" fmla="*/ 1978702 w 2173574"/>
              <a:gd name="connsiteY27" fmla="*/ 1094282 h 1454046"/>
              <a:gd name="connsiteX28" fmla="*/ 2068643 w 2173574"/>
              <a:gd name="connsiteY28" fmla="*/ 1004341 h 1454046"/>
              <a:gd name="connsiteX29" fmla="*/ 2158584 w 2173574"/>
              <a:gd name="connsiteY29" fmla="*/ 884420 h 1454046"/>
              <a:gd name="connsiteX30" fmla="*/ 2173574 w 2173574"/>
              <a:gd name="connsiteY30" fmla="*/ 839449 h 1454046"/>
              <a:gd name="connsiteX31" fmla="*/ 2143593 w 2173574"/>
              <a:gd name="connsiteY31" fmla="*/ 509665 h 1454046"/>
              <a:gd name="connsiteX32" fmla="*/ 2098623 w 2173574"/>
              <a:gd name="connsiteY32" fmla="*/ 164892 h 1454046"/>
              <a:gd name="connsiteX33" fmla="*/ 2083633 w 2173574"/>
              <a:gd name="connsiteY33" fmla="*/ 119921 h 1454046"/>
              <a:gd name="connsiteX34" fmla="*/ 2053652 w 2173574"/>
              <a:gd name="connsiteY34" fmla="*/ 74951 h 1454046"/>
              <a:gd name="connsiteX35" fmla="*/ 2023672 w 2173574"/>
              <a:gd name="connsiteY35" fmla="*/ 0 h 14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3574" h="1454046">
                <a:moveTo>
                  <a:pt x="0" y="164892"/>
                </a:moveTo>
                <a:cubicBezTo>
                  <a:pt x="4997" y="199869"/>
                  <a:pt x="8061" y="235177"/>
                  <a:pt x="14990" y="269823"/>
                </a:cubicBezTo>
                <a:cubicBezTo>
                  <a:pt x="18089" y="285317"/>
                  <a:pt x="26148" y="299464"/>
                  <a:pt x="29980" y="314793"/>
                </a:cubicBezTo>
                <a:cubicBezTo>
                  <a:pt x="36159" y="339511"/>
                  <a:pt x="38790" y="365026"/>
                  <a:pt x="44970" y="389744"/>
                </a:cubicBezTo>
                <a:cubicBezTo>
                  <a:pt x="66378" y="475373"/>
                  <a:pt x="56257" y="391857"/>
                  <a:pt x="74951" y="494675"/>
                </a:cubicBezTo>
                <a:cubicBezTo>
                  <a:pt x="81271" y="529437"/>
                  <a:pt x="83012" y="564960"/>
                  <a:pt x="89941" y="599606"/>
                </a:cubicBezTo>
                <a:cubicBezTo>
                  <a:pt x="98022" y="640010"/>
                  <a:pt x="113147" y="678884"/>
                  <a:pt x="119921" y="719528"/>
                </a:cubicBezTo>
                <a:cubicBezTo>
                  <a:pt x="124820" y="748924"/>
                  <a:pt x="140920" y="851486"/>
                  <a:pt x="149902" y="884420"/>
                </a:cubicBezTo>
                <a:cubicBezTo>
                  <a:pt x="158217" y="914908"/>
                  <a:pt x="172217" y="943703"/>
                  <a:pt x="179882" y="974361"/>
                </a:cubicBezTo>
                <a:cubicBezTo>
                  <a:pt x="184879" y="994348"/>
                  <a:pt x="186757" y="1015385"/>
                  <a:pt x="194872" y="1034321"/>
                </a:cubicBezTo>
                <a:cubicBezTo>
                  <a:pt x="201969" y="1050880"/>
                  <a:pt x="217535" y="1062829"/>
                  <a:pt x="224852" y="1079292"/>
                </a:cubicBezTo>
                <a:cubicBezTo>
                  <a:pt x="286276" y="1217496"/>
                  <a:pt x="223463" y="1121830"/>
                  <a:pt x="284813" y="1229193"/>
                </a:cubicBezTo>
                <a:cubicBezTo>
                  <a:pt x="295471" y="1247845"/>
                  <a:pt x="323361" y="1291296"/>
                  <a:pt x="344774" y="1304144"/>
                </a:cubicBezTo>
                <a:cubicBezTo>
                  <a:pt x="358323" y="1312273"/>
                  <a:pt x="374754" y="1314137"/>
                  <a:pt x="389744" y="1319134"/>
                </a:cubicBezTo>
                <a:cubicBezTo>
                  <a:pt x="399738" y="1329128"/>
                  <a:pt x="407084" y="1342794"/>
                  <a:pt x="419725" y="1349115"/>
                </a:cubicBezTo>
                <a:cubicBezTo>
                  <a:pt x="471719" y="1375112"/>
                  <a:pt x="542721" y="1386975"/>
                  <a:pt x="599606" y="1394085"/>
                </a:cubicBezTo>
                <a:cubicBezTo>
                  <a:pt x="649435" y="1400314"/>
                  <a:pt x="699541" y="1404078"/>
                  <a:pt x="749508" y="1409075"/>
                </a:cubicBezTo>
                <a:cubicBezTo>
                  <a:pt x="769495" y="1414072"/>
                  <a:pt x="789660" y="1418405"/>
                  <a:pt x="809469" y="1424065"/>
                </a:cubicBezTo>
                <a:cubicBezTo>
                  <a:pt x="824662" y="1428406"/>
                  <a:pt x="838735" y="1437311"/>
                  <a:pt x="854439" y="1439056"/>
                </a:cubicBezTo>
                <a:cubicBezTo>
                  <a:pt x="929097" y="1447352"/>
                  <a:pt x="1004341" y="1449049"/>
                  <a:pt x="1079292" y="1454046"/>
                </a:cubicBezTo>
                <a:cubicBezTo>
                  <a:pt x="1199213" y="1449049"/>
                  <a:pt x="1319359" y="1447923"/>
                  <a:pt x="1439056" y="1439056"/>
                </a:cubicBezTo>
                <a:cubicBezTo>
                  <a:pt x="1483282" y="1435780"/>
                  <a:pt x="1491214" y="1412976"/>
                  <a:pt x="1528997" y="1394085"/>
                </a:cubicBezTo>
                <a:cubicBezTo>
                  <a:pt x="1543130" y="1387019"/>
                  <a:pt x="1559172" y="1384643"/>
                  <a:pt x="1573967" y="1379095"/>
                </a:cubicBezTo>
                <a:cubicBezTo>
                  <a:pt x="1599162" y="1369647"/>
                  <a:pt x="1624534" y="1360494"/>
                  <a:pt x="1648918" y="1349115"/>
                </a:cubicBezTo>
                <a:cubicBezTo>
                  <a:pt x="1699542" y="1325491"/>
                  <a:pt x="1798820" y="1274164"/>
                  <a:pt x="1798820" y="1274164"/>
                </a:cubicBezTo>
                <a:cubicBezTo>
                  <a:pt x="1828800" y="1244184"/>
                  <a:pt x="1854842" y="1209663"/>
                  <a:pt x="1888761" y="1184223"/>
                </a:cubicBezTo>
                <a:cubicBezTo>
                  <a:pt x="1908748" y="1169233"/>
                  <a:pt x="1931055" y="1156918"/>
                  <a:pt x="1948721" y="1139252"/>
                </a:cubicBezTo>
                <a:cubicBezTo>
                  <a:pt x="1961460" y="1126513"/>
                  <a:pt x="1966733" y="1107747"/>
                  <a:pt x="1978702" y="1094282"/>
                </a:cubicBezTo>
                <a:cubicBezTo>
                  <a:pt x="2006870" y="1062593"/>
                  <a:pt x="2045125" y="1039619"/>
                  <a:pt x="2068643" y="1004341"/>
                </a:cubicBezTo>
                <a:cubicBezTo>
                  <a:pt x="2136442" y="902641"/>
                  <a:pt x="2103124" y="939878"/>
                  <a:pt x="2158584" y="884420"/>
                </a:cubicBezTo>
                <a:cubicBezTo>
                  <a:pt x="2163581" y="869430"/>
                  <a:pt x="2173574" y="855250"/>
                  <a:pt x="2173574" y="839449"/>
                </a:cubicBezTo>
                <a:cubicBezTo>
                  <a:pt x="2173574" y="700719"/>
                  <a:pt x="2161051" y="631868"/>
                  <a:pt x="2143593" y="509665"/>
                </a:cubicBezTo>
                <a:cubicBezTo>
                  <a:pt x="2133184" y="353533"/>
                  <a:pt x="2142805" y="297441"/>
                  <a:pt x="2098623" y="164892"/>
                </a:cubicBezTo>
                <a:cubicBezTo>
                  <a:pt x="2093626" y="149902"/>
                  <a:pt x="2090700" y="134054"/>
                  <a:pt x="2083633" y="119921"/>
                </a:cubicBezTo>
                <a:cubicBezTo>
                  <a:pt x="2075576" y="103807"/>
                  <a:pt x="2063646" y="89941"/>
                  <a:pt x="2053652" y="74951"/>
                </a:cubicBezTo>
                <a:cubicBezTo>
                  <a:pt x="2035129" y="19380"/>
                  <a:pt x="2045728" y="44113"/>
                  <a:pt x="2023672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141626" y="4092315"/>
            <a:ext cx="2113613" cy="1485998"/>
          </a:xfrm>
          <a:custGeom>
            <a:avLst/>
            <a:gdLst>
              <a:gd name="connsiteX0" fmla="*/ 374754 w 2113613"/>
              <a:gd name="connsiteY0" fmla="*/ 29980 h 1485998"/>
              <a:gd name="connsiteX1" fmla="*/ 284813 w 2113613"/>
              <a:gd name="connsiteY1" fmla="*/ 179882 h 1485998"/>
              <a:gd name="connsiteX2" fmla="*/ 254833 w 2113613"/>
              <a:gd name="connsiteY2" fmla="*/ 239842 h 1485998"/>
              <a:gd name="connsiteX3" fmla="*/ 239843 w 2113613"/>
              <a:gd name="connsiteY3" fmla="*/ 284813 h 1485998"/>
              <a:gd name="connsiteX4" fmla="*/ 194872 w 2113613"/>
              <a:gd name="connsiteY4" fmla="*/ 329783 h 1485998"/>
              <a:gd name="connsiteX5" fmla="*/ 104931 w 2113613"/>
              <a:gd name="connsiteY5" fmla="*/ 479685 h 1485998"/>
              <a:gd name="connsiteX6" fmla="*/ 59961 w 2113613"/>
              <a:gd name="connsiteY6" fmla="*/ 554636 h 1485998"/>
              <a:gd name="connsiteX7" fmla="*/ 29981 w 2113613"/>
              <a:gd name="connsiteY7" fmla="*/ 599606 h 1485998"/>
              <a:gd name="connsiteX8" fmla="*/ 0 w 2113613"/>
              <a:gd name="connsiteY8" fmla="*/ 689547 h 1485998"/>
              <a:gd name="connsiteX9" fmla="*/ 29981 w 2113613"/>
              <a:gd name="connsiteY9" fmla="*/ 944380 h 1485998"/>
              <a:gd name="connsiteX10" fmla="*/ 134912 w 2113613"/>
              <a:gd name="connsiteY10" fmla="*/ 1064301 h 1485998"/>
              <a:gd name="connsiteX11" fmla="*/ 179882 w 2113613"/>
              <a:gd name="connsiteY11" fmla="*/ 1094282 h 1485998"/>
              <a:gd name="connsiteX12" fmla="*/ 299804 w 2113613"/>
              <a:gd name="connsiteY12" fmla="*/ 1229193 h 1485998"/>
              <a:gd name="connsiteX13" fmla="*/ 404735 w 2113613"/>
              <a:gd name="connsiteY13" fmla="*/ 1274164 h 1485998"/>
              <a:gd name="connsiteX14" fmla="*/ 464695 w 2113613"/>
              <a:gd name="connsiteY14" fmla="*/ 1289154 h 1485998"/>
              <a:gd name="connsiteX15" fmla="*/ 584617 w 2113613"/>
              <a:gd name="connsiteY15" fmla="*/ 1319134 h 1485998"/>
              <a:gd name="connsiteX16" fmla="*/ 689548 w 2113613"/>
              <a:gd name="connsiteY16" fmla="*/ 1349115 h 1485998"/>
              <a:gd name="connsiteX17" fmla="*/ 734518 w 2113613"/>
              <a:gd name="connsiteY17" fmla="*/ 1379095 h 1485998"/>
              <a:gd name="connsiteX18" fmla="*/ 764499 w 2113613"/>
              <a:gd name="connsiteY18" fmla="*/ 1409075 h 1485998"/>
              <a:gd name="connsiteX19" fmla="*/ 824459 w 2113613"/>
              <a:gd name="connsiteY19" fmla="*/ 1424065 h 1485998"/>
              <a:gd name="connsiteX20" fmla="*/ 914400 w 2113613"/>
              <a:gd name="connsiteY20" fmla="*/ 1454046 h 1485998"/>
              <a:gd name="connsiteX21" fmla="*/ 959371 w 2113613"/>
              <a:gd name="connsiteY21" fmla="*/ 1469036 h 1485998"/>
              <a:gd name="connsiteX22" fmla="*/ 1004341 w 2113613"/>
              <a:gd name="connsiteY22" fmla="*/ 1484026 h 1485998"/>
              <a:gd name="connsiteX23" fmla="*/ 1334125 w 2113613"/>
              <a:gd name="connsiteY23" fmla="*/ 1439055 h 1485998"/>
              <a:gd name="connsiteX24" fmla="*/ 1424066 w 2113613"/>
              <a:gd name="connsiteY24" fmla="*/ 1349115 h 1485998"/>
              <a:gd name="connsiteX25" fmla="*/ 1499017 w 2113613"/>
              <a:gd name="connsiteY25" fmla="*/ 1274164 h 1485998"/>
              <a:gd name="connsiteX26" fmla="*/ 1528997 w 2113613"/>
              <a:gd name="connsiteY26" fmla="*/ 1244183 h 1485998"/>
              <a:gd name="connsiteX27" fmla="*/ 1633928 w 2113613"/>
              <a:gd name="connsiteY27" fmla="*/ 1109272 h 1485998"/>
              <a:gd name="connsiteX28" fmla="*/ 1678899 w 2113613"/>
              <a:gd name="connsiteY28" fmla="*/ 1094282 h 1485998"/>
              <a:gd name="connsiteX29" fmla="*/ 1798820 w 2113613"/>
              <a:gd name="connsiteY29" fmla="*/ 1034321 h 1485998"/>
              <a:gd name="connsiteX30" fmla="*/ 1888761 w 2113613"/>
              <a:gd name="connsiteY30" fmla="*/ 1019331 h 1485998"/>
              <a:gd name="connsiteX31" fmla="*/ 1978702 w 2113613"/>
              <a:gd name="connsiteY31" fmla="*/ 989351 h 1485998"/>
              <a:gd name="connsiteX32" fmla="*/ 2098623 w 2113613"/>
              <a:gd name="connsiteY32" fmla="*/ 869429 h 1485998"/>
              <a:gd name="connsiteX33" fmla="*/ 2113613 w 2113613"/>
              <a:gd name="connsiteY33" fmla="*/ 824459 h 1485998"/>
              <a:gd name="connsiteX34" fmla="*/ 2098623 w 2113613"/>
              <a:gd name="connsiteY34" fmla="*/ 719528 h 1485998"/>
              <a:gd name="connsiteX35" fmla="*/ 1978702 w 2113613"/>
              <a:gd name="connsiteY35" fmla="*/ 614596 h 1485998"/>
              <a:gd name="connsiteX36" fmla="*/ 1888761 w 2113613"/>
              <a:gd name="connsiteY36" fmla="*/ 584616 h 1485998"/>
              <a:gd name="connsiteX37" fmla="*/ 1843790 w 2113613"/>
              <a:gd name="connsiteY37" fmla="*/ 554636 h 1485998"/>
              <a:gd name="connsiteX38" fmla="*/ 1693889 w 2113613"/>
              <a:gd name="connsiteY38" fmla="*/ 524655 h 1485998"/>
              <a:gd name="connsiteX39" fmla="*/ 1648918 w 2113613"/>
              <a:gd name="connsiteY39" fmla="*/ 509665 h 1485998"/>
              <a:gd name="connsiteX40" fmla="*/ 1588958 w 2113613"/>
              <a:gd name="connsiteY40" fmla="*/ 494675 h 1485998"/>
              <a:gd name="connsiteX41" fmla="*/ 1514007 w 2113613"/>
              <a:gd name="connsiteY41" fmla="*/ 479685 h 1485998"/>
              <a:gd name="connsiteX42" fmla="*/ 1439056 w 2113613"/>
              <a:gd name="connsiteY42" fmla="*/ 449705 h 1485998"/>
              <a:gd name="connsiteX43" fmla="*/ 1409076 w 2113613"/>
              <a:gd name="connsiteY43" fmla="*/ 419724 h 1485998"/>
              <a:gd name="connsiteX44" fmla="*/ 1304144 w 2113613"/>
              <a:gd name="connsiteY44" fmla="*/ 344774 h 1485998"/>
              <a:gd name="connsiteX45" fmla="*/ 1259174 w 2113613"/>
              <a:gd name="connsiteY45" fmla="*/ 284813 h 1485998"/>
              <a:gd name="connsiteX46" fmla="*/ 1244184 w 2113613"/>
              <a:gd name="connsiteY46" fmla="*/ 239842 h 1485998"/>
              <a:gd name="connsiteX47" fmla="*/ 1199213 w 2113613"/>
              <a:gd name="connsiteY47" fmla="*/ 149901 h 1485998"/>
              <a:gd name="connsiteX48" fmla="*/ 1199213 w 2113613"/>
              <a:gd name="connsiteY48" fmla="*/ 0 h 148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13613" h="1485998">
                <a:moveTo>
                  <a:pt x="374754" y="29980"/>
                </a:moveTo>
                <a:cubicBezTo>
                  <a:pt x="260405" y="258681"/>
                  <a:pt x="393280" y="6335"/>
                  <a:pt x="284813" y="179882"/>
                </a:cubicBezTo>
                <a:cubicBezTo>
                  <a:pt x="272970" y="198831"/>
                  <a:pt x="263635" y="219303"/>
                  <a:pt x="254833" y="239842"/>
                </a:cubicBezTo>
                <a:cubicBezTo>
                  <a:pt x="248609" y="254366"/>
                  <a:pt x="248608" y="271666"/>
                  <a:pt x="239843" y="284813"/>
                </a:cubicBezTo>
                <a:cubicBezTo>
                  <a:pt x="228084" y="302452"/>
                  <a:pt x="207887" y="313049"/>
                  <a:pt x="194872" y="329783"/>
                </a:cubicBezTo>
                <a:cubicBezTo>
                  <a:pt x="123768" y="421202"/>
                  <a:pt x="150250" y="398111"/>
                  <a:pt x="104931" y="479685"/>
                </a:cubicBezTo>
                <a:cubicBezTo>
                  <a:pt x="90782" y="505154"/>
                  <a:pt x="75403" y="529929"/>
                  <a:pt x="59961" y="554636"/>
                </a:cubicBezTo>
                <a:cubicBezTo>
                  <a:pt x="50413" y="569913"/>
                  <a:pt x="37298" y="583143"/>
                  <a:pt x="29981" y="599606"/>
                </a:cubicBezTo>
                <a:cubicBezTo>
                  <a:pt x="17146" y="628484"/>
                  <a:pt x="0" y="689547"/>
                  <a:pt x="0" y="689547"/>
                </a:cubicBezTo>
                <a:cubicBezTo>
                  <a:pt x="1357" y="707192"/>
                  <a:pt x="3999" y="883756"/>
                  <a:pt x="29981" y="944380"/>
                </a:cubicBezTo>
                <a:cubicBezTo>
                  <a:pt x="45829" y="981359"/>
                  <a:pt x="113372" y="1049940"/>
                  <a:pt x="134912" y="1064301"/>
                </a:cubicBezTo>
                <a:cubicBezTo>
                  <a:pt x="149902" y="1074295"/>
                  <a:pt x="165814" y="1083028"/>
                  <a:pt x="179882" y="1094282"/>
                </a:cubicBezTo>
                <a:cubicBezTo>
                  <a:pt x="227667" y="1132510"/>
                  <a:pt x="249384" y="1193179"/>
                  <a:pt x="299804" y="1229193"/>
                </a:cubicBezTo>
                <a:cubicBezTo>
                  <a:pt x="326457" y="1248231"/>
                  <a:pt x="372110" y="1264843"/>
                  <a:pt x="404735" y="1274164"/>
                </a:cubicBezTo>
                <a:cubicBezTo>
                  <a:pt x="424544" y="1279824"/>
                  <a:pt x="444886" y="1283494"/>
                  <a:pt x="464695" y="1289154"/>
                </a:cubicBezTo>
                <a:cubicBezTo>
                  <a:pt x="605323" y="1329333"/>
                  <a:pt x="378905" y="1273421"/>
                  <a:pt x="584617" y="1319134"/>
                </a:cubicBezTo>
                <a:cubicBezTo>
                  <a:pt x="601912" y="1322977"/>
                  <a:pt x="669513" y="1339098"/>
                  <a:pt x="689548" y="1349115"/>
                </a:cubicBezTo>
                <a:cubicBezTo>
                  <a:pt x="705662" y="1357172"/>
                  <a:pt x="720450" y="1367841"/>
                  <a:pt x="734518" y="1379095"/>
                </a:cubicBezTo>
                <a:cubicBezTo>
                  <a:pt x="745554" y="1387924"/>
                  <a:pt x="751858" y="1402755"/>
                  <a:pt x="764499" y="1409075"/>
                </a:cubicBezTo>
                <a:cubicBezTo>
                  <a:pt x="782926" y="1418288"/>
                  <a:pt x="804726" y="1418145"/>
                  <a:pt x="824459" y="1424065"/>
                </a:cubicBezTo>
                <a:cubicBezTo>
                  <a:pt x="854728" y="1433146"/>
                  <a:pt x="884420" y="1444052"/>
                  <a:pt x="914400" y="1454046"/>
                </a:cubicBezTo>
                <a:lnTo>
                  <a:pt x="959371" y="1469036"/>
                </a:lnTo>
                <a:lnTo>
                  <a:pt x="1004341" y="1484026"/>
                </a:lnTo>
                <a:cubicBezTo>
                  <a:pt x="1068197" y="1480479"/>
                  <a:pt x="1250224" y="1506175"/>
                  <a:pt x="1334125" y="1439055"/>
                </a:cubicBezTo>
                <a:cubicBezTo>
                  <a:pt x="1367233" y="1412569"/>
                  <a:pt x="1394086" y="1379095"/>
                  <a:pt x="1424066" y="1349115"/>
                </a:cubicBezTo>
                <a:lnTo>
                  <a:pt x="1499017" y="1274164"/>
                </a:lnTo>
                <a:cubicBezTo>
                  <a:pt x="1509011" y="1264170"/>
                  <a:pt x="1521157" y="1255942"/>
                  <a:pt x="1528997" y="1244183"/>
                </a:cubicBezTo>
                <a:cubicBezTo>
                  <a:pt x="1552820" y="1208449"/>
                  <a:pt x="1591660" y="1137451"/>
                  <a:pt x="1633928" y="1109272"/>
                </a:cubicBezTo>
                <a:cubicBezTo>
                  <a:pt x="1647075" y="1100507"/>
                  <a:pt x="1663909" y="1099279"/>
                  <a:pt x="1678899" y="1094282"/>
                </a:cubicBezTo>
                <a:cubicBezTo>
                  <a:pt x="1726428" y="1062595"/>
                  <a:pt x="1736758" y="1051247"/>
                  <a:pt x="1798820" y="1034321"/>
                </a:cubicBezTo>
                <a:cubicBezTo>
                  <a:pt x="1828143" y="1026324"/>
                  <a:pt x="1859275" y="1026703"/>
                  <a:pt x="1888761" y="1019331"/>
                </a:cubicBezTo>
                <a:cubicBezTo>
                  <a:pt x="1919419" y="1011666"/>
                  <a:pt x="1948722" y="999344"/>
                  <a:pt x="1978702" y="989351"/>
                </a:cubicBezTo>
                <a:cubicBezTo>
                  <a:pt x="2072372" y="926904"/>
                  <a:pt x="2061748" y="955472"/>
                  <a:pt x="2098623" y="869429"/>
                </a:cubicBezTo>
                <a:cubicBezTo>
                  <a:pt x="2104847" y="854906"/>
                  <a:pt x="2108616" y="839449"/>
                  <a:pt x="2113613" y="824459"/>
                </a:cubicBezTo>
                <a:cubicBezTo>
                  <a:pt x="2108616" y="789482"/>
                  <a:pt x="2108775" y="753370"/>
                  <a:pt x="2098623" y="719528"/>
                </a:cubicBezTo>
                <a:cubicBezTo>
                  <a:pt x="2085021" y="674187"/>
                  <a:pt x="2010905" y="625330"/>
                  <a:pt x="1978702" y="614596"/>
                </a:cubicBezTo>
                <a:cubicBezTo>
                  <a:pt x="1948722" y="604603"/>
                  <a:pt x="1915056" y="602145"/>
                  <a:pt x="1888761" y="584616"/>
                </a:cubicBezTo>
                <a:cubicBezTo>
                  <a:pt x="1873771" y="574623"/>
                  <a:pt x="1860349" y="561733"/>
                  <a:pt x="1843790" y="554636"/>
                </a:cubicBezTo>
                <a:cubicBezTo>
                  <a:pt x="1811630" y="540853"/>
                  <a:pt x="1719637" y="530377"/>
                  <a:pt x="1693889" y="524655"/>
                </a:cubicBezTo>
                <a:cubicBezTo>
                  <a:pt x="1678464" y="521227"/>
                  <a:pt x="1664111" y="514006"/>
                  <a:pt x="1648918" y="509665"/>
                </a:cubicBezTo>
                <a:cubicBezTo>
                  <a:pt x="1629109" y="504005"/>
                  <a:pt x="1609069" y="499144"/>
                  <a:pt x="1588958" y="494675"/>
                </a:cubicBezTo>
                <a:cubicBezTo>
                  <a:pt x="1564086" y="489148"/>
                  <a:pt x="1538411" y="487006"/>
                  <a:pt x="1514007" y="479685"/>
                </a:cubicBezTo>
                <a:cubicBezTo>
                  <a:pt x="1488234" y="471953"/>
                  <a:pt x="1464040" y="459698"/>
                  <a:pt x="1439056" y="449705"/>
                </a:cubicBezTo>
                <a:cubicBezTo>
                  <a:pt x="1429063" y="439711"/>
                  <a:pt x="1420112" y="428553"/>
                  <a:pt x="1409076" y="419724"/>
                </a:cubicBezTo>
                <a:cubicBezTo>
                  <a:pt x="1366516" y="385676"/>
                  <a:pt x="1346347" y="386977"/>
                  <a:pt x="1304144" y="344774"/>
                </a:cubicBezTo>
                <a:cubicBezTo>
                  <a:pt x="1286478" y="327108"/>
                  <a:pt x="1274164" y="304800"/>
                  <a:pt x="1259174" y="284813"/>
                </a:cubicBezTo>
                <a:cubicBezTo>
                  <a:pt x="1254177" y="269823"/>
                  <a:pt x="1251250" y="253975"/>
                  <a:pt x="1244184" y="239842"/>
                </a:cubicBezTo>
                <a:cubicBezTo>
                  <a:pt x="1225121" y="201716"/>
                  <a:pt x="1202638" y="194429"/>
                  <a:pt x="1199213" y="149901"/>
                </a:cubicBezTo>
                <a:cubicBezTo>
                  <a:pt x="1195380" y="100081"/>
                  <a:pt x="1199213" y="49967"/>
                  <a:pt x="1199213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955177" y="6155256"/>
            <a:ext cx="42033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G, D are updated iteratively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03237" y="6155256"/>
            <a:ext cx="34821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Final: Hard to Detect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01263" y="4041924"/>
            <a:ext cx="8718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D: ??</a:t>
            </a:r>
            <a:endParaRPr lang="ko-KR" altLang="en-US" sz="2400" b="1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35808" y="4724163"/>
            <a:ext cx="76554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…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16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79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57871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</a:rPr>
              <a:t>Generative Adversarial Nets (GAN):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5223"/>
          <a:stretch/>
        </p:blipFill>
        <p:spPr>
          <a:xfrm>
            <a:off x="928687" y="4024933"/>
            <a:ext cx="10334625" cy="2713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8897" y="5969436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G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687" y="4221453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D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5684" y="3796721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P</a:t>
            </a:r>
            <a:r>
              <a:rPr lang="en-US" altLang="ko-KR" sz="1600" b="1" i="1" smtClean="0">
                <a:latin typeface="Palatino Linotype" panose="02040502050505030304" pitchFamily="18" charset="0"/>
              </a:rPr>
              <a:t>x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4677" y="4332906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P</a:t>
            </a:r>
            <a:r>
              <a:rPr lang="en-US" altLang="ko-KR" sz="1600" b="1" i="1" smtClean="0">
                <a:latin typeface="Palatino Linotype" panose="02040502050505030304" pitchFamily="18" charset="0"/>
              </a:rPr>
              <a:t>g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664" y="3600201"/>
            <a:ext cx="19315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D is trained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2143" y="3600201"/>
            <a:ext cx="2733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G, P</a:t>
            </a:r>
            <a:r>
              <a:rPr lang="en-US" altLang="ko-KR" sz="1600" b="1" i="1" smtClean="0">
                <a:latin typeface="Palatino Linotype" panose="02040502050505030304" pitchFamily="18" charset="0"/>
              </a:rPr>
              <a:t>g</a:t>
            </a:r>
            <a:r>
              <a:rPr lang="en-US" altLang="ko-KR" sz="2400" b="1" smtClean="0">
                <a:latin typeface="Palatino Linotype" panose="02040502050505030304" pitchFamily="18" charset="0"/>
              </a:rPr>
              <a:t> is updated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6287" y="3600201"/>
            <a:ext cx="21913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P</a:t>
            </a:r>
            <a:r>
              <a:rPr lang="en-US" altLang="ko-KR" sz="1600" b="1" i="1" smtClean="0">
                <a:latin typeface="Palatino Linotype" panose="02040502050505030304" pitchFamily="18" charset="0"/>
              </a:rPr>
              <a:t>g</a:t>
            </a:r>
            <a:r>
              <a:rPr lang="en-US" altLang="ko-KR" sz="2400" b="1" smtClean="0">
                <a:latin typeface="Palatino Linotype" panose="02040502050505030304" pitchFamily="18" charset="0"/>
              </a:rPr>
              <a:t> = P</a:t>
            </a:r>
            <a:r>
              <a:rPr lang="en-US" altLang="ko-KR" sz="1600" b="1" i="1" smtClean="0">
                <a:latin typeface="Palatino Linotype" panose="02040502050505030304" pitchFamily="18" charset="0"/>
              </a:rPr>
              <a:t>x</a:t>
            </a:r>
            <a:endParaRPr lang="ko-KR" altLang="en-US" sz="2400" b="1" i="1">
              <a:latin typeface="Palatino Linotype" panose="02040502050505030304" pitchFamily="18" charset="0"/>
            </a:endParaRPr>
          </a:p>
        </p:txBody>
      </p:sp>
      <p:sp>
        <p:nvSpPr>
          <p:cNvPr id="16" name="순서도: 추출 15"/>
          <p:cNvSpPr/>
          <p:nvPr/>
        </p:nvSpPr>
        <p:spPr>
          <a:xfrm rot="5400000">
            <a:off x="2738747" y="5172906"/>
            <a:ext cx="1600041" cy="344774"/>
          </a:xfrm>
          <a:prstGeom prst="flowChartExtra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/>
          <p:cNvSpPr/>
          <p:nvPr/>
        </p:nvSpPr>
        <p:spPr>
          <a:xfrm rot="5400000">
            <a:off x="5288836" y="5172907"/>
            <a:ext cx="1600041" cy="344774"/>
          </a:xfrm>
          <a:prstGeom prst="flowChartExtra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추출 17"/>
          <p:cNvSpPr/>
          <p:nvPr/>
        </p:nvSpPr>
        <p:spPr>
          <a:xfrm rot="5400000">
            <a:off x="7838924" y="5172908"/>
            <a:ext cx="1600041" cy="344774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추출 18"/>
          <p:cNvSpPr/>
          <p:nvPr/>
        </p:nvSpPr>
        <p:spPr>
          <a:xfrm rot="5400000">
            <a:off x="8023879" y="5172909"/>
            <a:ext cx="1600041" cy="344774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추출 19"/>
          <p:cNvSpPr/>
          <p:nvPr/>
        </p:nvSpPr>
        <p:spPr>
          <a:xfrm rot="5400000">
            <a:off x="8183698" y="5172910"/>
            <a:ext cx="1600041" cy="344774"/>
          </a:xfrm>
          <a:prstGeom prst="flowChartExtra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199627" y="1689411"/>
            <a:ext cx="7822484" cy="1807360"/>
            <a:chOff x="4199627" y="1689411"/>
            <a:chExt cx="7822484" cy="18073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627" y="1689411"/>
              <a:ext cx="3487946" cy="162472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655391" y="1711814"/>
              <a:ext cx="605853" cy="4247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D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274577" y="3072039"/>
              <a:ext cx="7747534" cy="424732"/>
              <a:chOff x="4274577" y="3042059"/>
              <a:chExt cx="7747534" cy="4247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274577" y="3042059"/>
                <a:ext cx="65527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x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544701" y="3042059"/>
                <a:ext cx="856099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P</a:t>
                </a:r>
                <a:r>
                  <a:rPr lang="en-US" altLang="ko-KR" sz="1600" b="1" i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343808" y="3042059"/>
                <a:ext cx="671843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G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933069" y="3042059"/>
                <a:ext cx="5089042" cy="4247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ko-KR" sz="2400" b="1" smtClean="0">
                    <a:latin typeface="Palatino Linotype" panose="02040502050505030304" pitchFamily="18" charset="0"/>
                  </a:rPr>
                  <a:t>Z = Noise ~ Uniform or Normal </a:t>
                </a:r>
                <a:endParaRPr lang="ko-KR" altLang="en-US" sz="2400" b="1">
                  <a:latin typeface="Palatino Linotype" panose="02040502050505030304" pitchFamily="18" charset="0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17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06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https://www.youtube.com/watch?v=0r3g7-4bMYU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2" name="Generative Adversarial Network visualization (with minibatch discrimination) - YouTube 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7273" y="1742733"/>
            <a:ext cx="6737454" cy="44916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18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192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ft\Desktop\슬라이드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19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693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  <a:ea typeface="+mj-ea"/>
                <a:cs typeface="+mj-cs"/>
              </a:rPr>
              <a:t>Contents</a:t>
            </a:r>
            <a:endParaRPr lang="ko-KR" altLang="en-US" sz="3200">
              <a:latin typeface="Helvetica95-Black" panose="020B0A00000000000000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1810" y="1318790"/>
            <a:ext cx="10088380" cy="454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Generative Adversarial Nets (GAN)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GAN, other version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Generative Adversarial Nets (GAN): How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Objective Function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Experiment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90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ft\Desktop\슬라이드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20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9223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ft\Desktop\슬라이드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21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7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ft\Desktop\슬라이드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22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099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ft\Desktop\슬라이드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23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65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ft\Desktop\슬라이드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24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1157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ft\Desktop\슬라이드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25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9602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ft\Desktop\슬라이드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" y="9000"/>
            <a:ext cx="12166008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26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837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116373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</a:rPr>
              <a:t>Objective Function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09" y="1183879"/>
            <a:ext cx="1089785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We use function of D(</a:t>
            </a:r>
            <a:r>
              <a:rPr lang="en-US" altLang="ko-KR" sz="28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2800" b="1" smtClean="0">
                <a:latin typeface="Palatino Linotype" panose="02040502050505030304" pitchFamily="18" charset="0"/>
              </a:rPr>
              <a:t>), the probility that </a:t>
            </a:r>
            <a:r>
              <a:rPr lang="en-US" altLang="ko-KR" sz="2800" b="1" i="1" smtClean="0">
                <a:latin typeface="Palatino Linotype" panose="02040502050505030304" pitchFamily="18" charset="0"/>
              </a:rPr>
              <a:t>x</a:t>
            </a:r>
            <a:r>
              <a:rPr lang="en-US" altLang="ko-KR" sz="2800" b="1" smtClean="0">
                <a:latin typeface="Palatino Linotype" panose="02040502050505030304" pitchFamily="18" charset="0"/>
              </a:rPr>
              <a:t> came from the data </a:t>
            </a:r>
            <a:br>
              <a:rPr lang="en-US" altLang="ko-KR" sz="2800" b="1" smtClean="0">
                <a:latin typeface="Palatino Linotype" panose="02040502050505030304" pitchFamily="18" charset="0"/>
              </a:rPr>
            </a:br>
            <a:r>
              <a:rPr lang="en-US" altLang="ko-KR" sz="2800" b="1" smtClean="0">
                <a:latin typeface="Palatino Linotype" panose="02040502050505030304" pitchFamily="18" charset="0"/>
              </a:rPr>
              <a:t>rather than P</a:t>
            </a:r>
            <a:r>
              <a:rPr lang="en-US" altLang="ko-KR" sz="2000" b="1" i="1" smtClean="0">
                <a:latin typeface="Palatino Linotype" panose="02040502050505030304" pitchFamily="18" charset="0"/>
              </a:rPr>
              <a:t>g</a:t>
            </a:r>
            <a:endParaRPr lang="ko-KR" altLang="en-US" sz="2800" b="1" i="1">
              <a:latin typeface="Palatino Linotype" panose="02040502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7" y="2271372"/>
            <a:ext cx="11834986" cy="756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5772" y="3616344"/>
            <a:ext cx="4261875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>
                <a:latin typeface="Palatino Linotype" panose="02040502050505030304" pitchFamily="18" charset="0"/>
              </a:rPr>
              <a:t>D</a:t>
            </a:r>
            <a:endParaRPr lang="ko-KR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1331" y="6089015"/>
            <a:ext cx="4074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>
                <a:latin typeface="Palatino Linotype" panose="02040502050505030304" pitchFamily="18" charset="0"/>
              </a:rPr>
              <a:t>Input: Real Data, Generated Data</a:t>
            </a:r>
            <a:endParaRPr lang="ko-KR" alt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096023" y="4835743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3110654" y="4835743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4125285" y="4835743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627973" y="5469901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536901" y="5469901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3101457" y="4116696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/>
          <p:cNvCxnSpPr>
            <a:stCxn id="90" idx="0"/>
          </p:cNvCxnSpPr>
          <p:nvPr/>
        </p:nvCxnSpPr>
        <p:spPr>
          <a:xfrm flipH="1" flipV="1">
            <a:off x="3297513" y="4508810"/>
            <a:ext cx="9198" cy="3269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89" idx="0"/>
            <a:endCxn id="94" idx="4"/>
          </p:cNvCxnSpPr>
          <p:nvPr/>
        </p:nvCxnSpPr>
        <p:spPr>
          <a:xfrm flipV="1">
            <a:off x="2292080" y="4508809"/>
            <a:ext cx="1005434" cy="3269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94" idx="4"/>
            <a:endCxn id="91" idx="0"/>
          </p:cNvCxnSpPr>
          <p:nvPr/>
        </p:nvCxnSpPr>
        <p:spPr>
          <a:xfrm>
            <a:off x="3297514" y="4508809"/>
            <a:ext cx="1023828" cy="3269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93" idx="0"/>
            <a:endCxn id="91" idx="4"/>
          </p:cNvCxnSpPr>
          <p:nvPr/>
        </p:nvCxnSpPr>
        <p:spPr>
          <a:xfrm flipV="1">
            <a:off x="3732958" y="5227856"/>
            <a:ext cx="588384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93" idx="0"/>
            <a:endCxn id="90" idx="4"/>
          </p:cNvCxnSpPr>
          <p:nvPr/>
        </p:nvCxnSpPr>
        <p:spPr>
          <a:xfrm flipH="1" flipV="1">
            <a:off x="3306711" y="5227856"/>
            <a:ext cx="426247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93" idx="0"/>
            <a:endCxn id="89" idx="4"/>
          </p:cNvCxnSpPr>
          <p:nvPr/>
        </p:nvCxnSpPr>
        <p:spPr>
          <a:xfrm flipH="1" flipV="1">
            <a:off x="2292080" y="5227856"/>
            <a:ext cx="1440878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92" idx="0"/>
            <a:endCxn id="90" idx="4"/>
          </p:cNvCxnSpPr>
          <p:nvPr/>
        </p:nvCxnSpPr>
        <p:spPr>
          <a:xfrm flipV="1">
            <a:off x="2824030" y="5227856"/>
            <a:ext cx="482681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92" idx="0"/>
            <a:endCxn id="89" idx="4"/>
          </p:cNvCxnSpPr>
          <p:nvPr/>
        </p:nvCxnSpPr>
        <p:spPr>
          <a:xfrm flipH="1" flipV="1">
            <a:off x="2292080" y="5227856"/>
            <a:ext cx="531950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92" idx="0"/>
            <a:endCxn id="91" idx="4"/>
          </p:cNvCxnSpPr>
          <p:nvPr/>
        </p:nvCxnSpPr>
        <p:spPr>
          <a:xfrm flipV="1">
            <a:off x="2824030" y="5227856"/>
            <a:ext cx="1497312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/>
          <p:cNvSpPr/>
          <p:nvPr/>
        </p:nvSpPr>
        <p:spPr>
          <a:xfrm>
            <a:off x="7241537" y="5469901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8150465" y="5469901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7244103" y="4835743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/>
          <p:cNvSpPr/>
          <p:nvPr/>
        </p:nvSpPr>
        <p:spPr>
          <a:xfrm>
            <a:off x="8153031" y="4835743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7244103" y="4114432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8153031" y="4114432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1" name="직선 연결선 130"/>
          <p:cNvCxnSpPr>
            <a:stCxn id="125" idx="0"/>
            <a:endCxn id="128" idx="4"/>
          </p:cNvCxnSpPr>
          <p:nvPr/>
        </p:nvCxnSpPr>
        <p:spPr>
          <a:xfrm flipV="1">
            <a:off x="7437594" y="5227856"/>
            <a:ext cx="911494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25" idx="0"/>
            <a:endCxn id="127" idx="4"/>
          </p:cNvCxnSpPr>
          <p:nvPr/>
        </p:nvCxnSpPr>
        <p:spPr>
          <a:xfrm flipV="1">
            <a:off x="7437594" y="5227856"/>
            <a:ext cx="2566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26" idx="0"/>
            <a:endCxn id="128" idx="4"/>
          </p:cNvCxnSpPr>
          <p:nvPr/>
        </p:nvCxnSpPr>
        <p:spPr>
          <a:xfrm flipV="1">
            <a:off x="8346522" y="5227856"/>
            <a:ext cx="2566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126" idx="0"/>
            <a:endCxn id="127" idx="4"/>
          </p:cNvCxnSpPr>
          <p:nvPr/>
        </p:nvCxnSpPr>
        <p:spPr>
          <a:xfrm flipH="1" flipV="1">
            <a:off x="7440160" y="5227856"/>
            <a:ext cx="906362" cy="24204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28" idx="0"/>
            <a:endCxn id="130" idx="4"/>
          </p:cNvCxnSpPr>
          <p:nvPr/>
        </p:nvCxnSpPr>
        <p:spPr>
          <a:xfrm flipV="1">
            <a:off x="8349088" y="4506545"/>
            <a:ext cx="0" cy="3291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stCxn id="127" idx="0"/>
            <a:endCxn id="129" idx="4"/>
          </p:cNvCxnSpPr>
          <p:nvPr/>
        </p:nvCxnSpPr>
        <p:spPr>
          <a:xfrm flipV="1">
            <a:off x="7440160" y="4506545"/>
            <a:ext cx="0" cy="3291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27" idx="0"/>
            <a:endCxn id="130" idx="4"/>
          </p:cNvCxnSpPr>
          <p:nvPr/>
        </p:nvCxnSpPr>
        <p:spPr>
          <a:xfrm flipV="1">
            <a:off x="7440160" y="4506545"/>
            <a:ext cx="908928" cy="3291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29" idx="4"/>
            <a:endCxn id="128" idx="0"/>
          </p:cNvCxnSpPr>
          <p:nvPr/>
        </p:nvCxnSpPr>
        <p:spPr>
          <a:xfrm>
            <a:off x="7440160" y="4506545"/>
            <a:ext cx="908928" cy="3291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129547" y="6089015"/>
            <a:ext cx="14130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>
                <a:latin typeface="Palatino Linotype" panose="02040502050505030304" pitchFamily="18" charset="0"/>
              </a:rPr>
              <a:t>Input: </a:t>
            </a:r>
            <a:r>
              <a:rPr lang="en-US" altLang="ko-KR" sz="2000" b="1" smtClean="0">
                <a:latin typeface="Palatino Linotype" panose="02040502050505030304" pitchFamily="18" charset="0"/>
              </a:rPr>
              <a:t>Z</a:t>
            </a:r>
            <a:endParaRPr lang="ko-KR" alt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186825" y="3616343"/>
            <a:ext cx="1413031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>
                <a:latin typeface="Palatino Linotype" panose="02040502050505030304" pitchFamily="18" charset="0"/>
              </a:rPr>
              <a:t>G(Z)</a:t>
            </a:r>
            <a:endParaRPr lang="ko-KR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5432443" y="3369452"/>
            <a:ext cx="392113" cy="3921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4762826" y="2902281"/>
            <a:ext cx="173134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V(D, G)</a:t>
            </a:r>
            <a:endParaRPr lang="ko-KR" altLang="en-US" sz="2800" b="1" dirty="0">
              <a:latin typeface="Palatino Linotype" panose="02040502050505030304" pitchFamily="18" charset="0"/>
            </a:endParaRPr>
          </a:p>
        </p:txBody>
      </p:sp>
      <p:cxnSp>
        <p:nvCxnSpPr>
          <p:cNvPr id="159" name="직선 연결선 158"/>
          <p:cNvCxnSpPr>
            <a:stCxn id="94" idx="0"/>
            <a:endCxn id="157" idx="4"/>
          </p:cNvCxnSpPr>
          <p:nvPr/>
        </p:nvCxnSpPr>
        <p:spPr>
          <a:xfrm flipV="1">
            <a:off x="3297514" y="3761565"/>
            <a:ext cx="2330986" cy="35513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stCxn id="129" idx="0"/>
            <a:endCxn id="157" idx="4"/>
          </p:cNvCxnSpPr>
          <p:nvPr/>
        </p:nvCxnSpPr>
        <p:spPr>
          <a:xfrm flipH="1" flipV="1">
            <a:off x="5628500" y="3761565"/>
            <a:ext cx="1811660" cy="3528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30" idx="0"/>
            <a:endCxn id="157" idx="4"/>
          </p:cNvCxnSpPr>
          <p:nvPr/>
        </p:nvCxnSpPr>
        <p:spPr>
          <a:xfrm flipH="1" flipV="1">
            <a:off x="5628500" y="3761565"/>
            <a:ext cx="2720588" cy="3528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27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5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</a:rPr>
              <a:t>Experiment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74" y="1742733"/>
            <a:ext cx="8627453" cy="276930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28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72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</a:rPr>
              <a:t>Conclusion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which are very similar to real data</a:t>
            </a:r>
            <a:endParaRPr lang="ko-KR" altLang="en-US" sz="2800" b="1" smtClean="0">
              <a:latin typeface="Palatino Linotype" panose="0204050205050503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 b="1" smtClean="0">
              <a:latin typeface="Palatino Linotype" panose="0204050205050503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By making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49" y="2774811"/>
            <a:ext cx="8307150" cy="386957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29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9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  <a:ea typeface="+mj-ea"/>
                <a:cs typeface="+mj-cs"/>
              </a:rPr>
              <a:t>Generative Adversarial Nets (GAN)</a:t>
            </a:r>
            <a:endParaRPr lang="ko-KR" altLang="en-US" sz="3200">
              <a:latin typeface="Helvetica95-Black" panose="020B0A00000000000000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which are very similar to real data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8" y="659946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>
                <a:latin typeface="Palatino Linotype" panose="02040502050505030304" pitchFamily="18" charset="0"/>
              </a:rPr>
              <a:t>Lotter, W., Kreiman, G., &amp; Cox, D. (2015). Unsupervised learning of visual structure using predictive generative networks. arXiv preprint arXiv:1511.06380.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329"/>
          <a:stretch/>
        </p:blipFill>
        <p:spPr>
          <a:xfrm>
            <a:off x="719137" y="1742733"/>
            <a:ext cx="10753725" cy="43920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3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88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  <a:ea typeface="+mj-ea"/>
                <a:cs typeface="+mj-cs"/>
              </a:rPr>
              <a:t>Generative Adversarial Nets (GAN)</a:t>
            </a:r>
            <a:endParaRPr lang="ko-KR" altLang="en-US" sz="3200">
              <a:latin typeface="Helvetica95-Black" panose="020B0A00000000000000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which are very similar to real data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Salimans</a:t>
            </a:r>
            <a:r>
              <a:rPr lang="en-US" altLang="ko-KR" sz="1200">
                <a:latin typeface="Palatino Linotype" panose="02040502050505030304" pitchFamily="18" charset="0"/>
              </a:rPr>
              <a:t> </a:t>
            </a:r>
            <a:r>
              <a:rPr lang="en-US" altLang="ko-KR" sz="1200" smtClean="0">
                <a:latin typeface="Palatino Linotype" panose="02040502050505030304" pitchFamily="18" charset="0"/>
              </a:rPr>
              <a:t>et al., Improved </a:t>
            </a:r>
            <a:r>
              <a:rPr lang="en-US" altLang="ko-KR" sz="1200">
                <a:latin typeface="Palatino Linotype" panose="02040502050505030304" pitchFamily="18" charset="0"/>
              </a:rPr>
              <a:t>techniques for training gans. In Advances in Neural Information Processing Systems </a:t>
            </a:r>
            <a:r>
              <a:rPr lang="en-US" altLang="ko-KR" sz="1200" smtClean="0">
                <a:latin typeface="Palatino Linotype" panose="02040502050505030304" pitchFamily="18" charset="0"/>
              </a:rPr>
              <a:t>(2016; pp</a:t>
            </a:r>
            <a:r>
              <a:rPr lang="en-US" altLang="ko-KR" sz="1200">
                <a:latin typeface="Palatino Linotype" panose="02040502050505030304" pitchFamily="18" charset="0"/>
              </a:rPr>
              <a:t>. 2226-2234</a:t>
            </a:r>
            <a:r>
              <a:rPr lang="en-US" altLang="ko-KR" sz="1200" smtClean="0">
                <a:latin typeface="Palatino Linotype" panose="02040502050505030304" pitchFamily="18" charset="0"/>
              </a:rPr>
              <a:t>)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10" y="1742733"/>
            <a:ext cx="4639456" cy="443648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/>
          <a:srcRect r="2516"/>
          <a:stretch/>
        </p:blipFill>
        <p:spPr>
          <a:xfrm>
            <a:off x="6484035" y="1990384"/>
            <a:ext cx="4114692" cy="406391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4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47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  <a:ea typeface="+mj-ea"/>
                <a:cs typeface="+mj-cs"/>
              </a:rPr>
              <a:t>Generative Adversarial Nets (GAN)</a:t>
            </a:r>
            <a:endParaRPr lang="ko-KR" altLang="en-US" sz="3200">
              <a:latin typeface="Helvetica95-Black" panose="020B0A00000000000000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which are very similar to real data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8" y="6424472"/>
            <a:ext cx="1186596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>
                <a:latin typeface="Palatino Linotype" panose="02040502050505030304" pitchFamily="18" charset="0"/>
              </a:rPr>
              <a:t>Ledig, C., Theis, L., Huszár, F., Caballero, J., Cunningham, A., Acosta, A., ... &amp; Shi, W. (2016). Photo-realistic single image super-resolution using a generative adversarial network. arXiv preprint arXiv:1609.04802.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664010"/>
            <a:ext cx="12182475" cy="4686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5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57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smtClean="0">
                <a:latin typeface="Helvetica95-Black" panose="020B0A00000000000000" pitchFamily="34" charset="0"/>
                <a:ea typeface="+mj-ea"/>
                <a:cs typeface="+mj-cs"/>
              </a:rPr>
              <a:t>GAN, other version</a:t>
            </a:r>
            <a:endParaRPr lang="ko-KR" altLang="en-US" sz="3200">
              <a:latin typeface="Helvetica95-Black" panose="020B0A00000000000000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The output of other version of GAN is quite interesting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>
                <a:latin typeface="Palatino Linotype" panose="02040502050505030304" pitchFamily="18" charset="0"/>
              </a:rPr>
              <a:t>Isola, P., Zhu, J. Y., Zhou, T., &amp; Efros, A. A. (2016). Image-to-image translation with conditional adversarial networks. arXiv preprint arXiv:1611.07004.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465" r="50303"/>
          <a:stretch/>
        </p:blipFill>
        <p:spPr>
          <a:xfrm>
            <a:off x="2323473" y="1637447"/>
            <a:ext cx="2653261" cy="44434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65539" r="1"/>
          <a:stretch/>
        </p:blipFill>
        <p:spPr>
          <a:xfrm>
            <a:off x="7081036" y="1637446"/>
            <a:ext cx="2836771" cy="4443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2065" y="5966084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Input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0103" y="5966084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Output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1036" y="5966084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Input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99074" y="5966084"/>
            <a:ext cx="12117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b="1" smtClean="0">
                <a:latin typeface="Palatino Linotype" panose="02040502050505030304" pitchFamily="18" charset="0"/>
              </a:rPr>
              <a:t>Output</a:t>
            </a:r>
            <a:endParaRPr lang="ko-KR" altLang="en-US" sz="2400" b="1">
              <a:latin typeface="Palatino Linotype" panose="0204050205050503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6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596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4636" y="569625"/>
            <a:ext cx="78998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GAN, other version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>
                <a:latin typeface="Palatino Linotype" panose="02040502050505030304" pitchFamily="18" charset="0"/>
              </a:rPr>
              <a:t>Isola, P., Zhu, J. Y., Zhou, T., &amp; Efros, A. A. (2016). Image-to-image translation with conditional adversarial networks. arXiv preprint arXiv:1611.07004.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76014" y="1828799"/>
            <a:ext cx="4227226" cy="4562017"/>
            <a:chOff x="899411" y="1828799"/>
            <a:chExt cx="4227226" cy="45620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4178" r="50169" b="14578"/>
            <a:stretch/>
          </p:blipFill>
          <p:spPr>
            <a:xfrm>
              <a:off x="899411" y="1828799"/>
              <a:ext cx="4227226" cy="41372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67009" y="5966084"/>
              <a:ext cx="12117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Input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75757" y="5966084"/>
              <a:ext cx="12117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Output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832237" y="1842580"/>
            <a:ext cx="4283750" cy="4562017"/>
            <a:chOff x="6940446" y="1828799"/>
            <a:chExt cx="4283750" cy="4562017"/>
          </a:xfrm>
        </p:grpSpPr>
        <p:sp>
          <p:nvSpPr>
            <p:cNvPr id="10" name="TextBox 9"/>
            <p:cNvSpPr txBox="1"/>
            <p:nvPr/>
          </p:nvSpPr>
          <p:spPr>
            <a:xfrm>
              <a:off x="7321132" y="5966084"/>
              <a:ext cx="12117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Input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19820" y="5966084"/>
              <a:ext cx="12117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b="1" smtClean="0">
                  <a:latin typeface="Palatino Linotype" panose="02040502050505030304" pitchFamily="18" charset="0"/>
                </a:rPr>
                <a:t>Output</a:t>
              </a:r>
              <a:endParaRPr lang="ko-KR" altLang="en-US" sz="2400" b="1">
                <a:latin typeface="Palatino Linotype" panose="02040502050505030304" pitchFamily="18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49503" t="4178" b="14578"/>
            <a:stretch/>
          </p:blipFill>
          <p:spPr>
            <a:xfrm>
              <a:off x="6940446" y="1828799"/>
              <a:ext cx="4283750" cy="413728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The output of other version of GAN is quite interesting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7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64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5" y="1094281"/>
            <a:ext cx="12195705" cy="37232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8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3457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49" y="2333665"/>
            <a:ext cx="8307150" cy="3869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635" y="569625"/>
            <a:ext cx="98606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atin typeface="Helvetica95-Black" panose="020B0A00000000000000" pitchFamily="34" charset="0"/>
              </a:rPr>
              <a:t>Generative Adversarial Nets (GAN</a:t>
            </a:r>
            <a:r>
              <a:rPr lang="en-US" altLang="ko-KR" sz="3200" smtClean="0">
                <a:latin typeface="Helvetica95-Black" panose="020B0A00000000000000" pitchFamily="34" charset="0"/>
              </a:rPr>
              <a:t>): How</a:t>
            </a:r>
            <a:endParaRPr lang="ko-KR" altLang="en-US" sz="3200">
              <a:latin typeface="Helvetica95-Black" panose="020B0A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410" y="1183879"/>
            <a:ext cx="10088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smtClean="0">
                <a:latin typeface="Palatino Linotype" panose="02040502050505030304" pitchFamily="18" charset="0"/>
              </a:rPr>
              <a:t>GAN makes samples to make Detector difficult</a:t>
            </a:r>
            <a:endParaRPr lang="ko-KR" altLang="en-US" sz="2800" b="1">
              <a:latin typeface="Palatino Linotype" panose="0204050205050503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18" y="6613148"/>
            <a:ext cx="1186596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1200" smtClean="0">
                <a:latin typeface="Palatino Linotype" panose="02040502050505030304" pitchFamily="18" charset="0"/>
              </a:rPr>
              <a:t>https://medium.com/@devnag/generative-adversarial-networks-gans-in-50-lines-of-code-pytorch-e81b79659e3f</a:t>
            </a:r>
            <a:endParaRPr lang="ko-KR" altLang="en-US" sz="1200">
              <a:latin typeface="Palatino Linotype" panose="0204050205050503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E2D4-E22D-4B98-80F4-50C745CE2313}" type="slidenum">
              <a:rPr lang="ko-KR" altLang="en-US" smtClean="0"/>
              <a:pPr/>
              <a:t>9</a:t>
            </a:fld>
            <a:r>
              <a:rPr lang="en-US" altLang="ko-KR" smtClean="0"/>
              <a:t>/30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36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734</Words>
  <Application>Microsoft Office PowerPoint</Application>
  <PresentationFormat>사용자 지정</PresentationFormat>
  <Paragraphs>166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굴림</vt:lpstr>
      <vt:lpstr>Arial</vt:lpstr>
      <vt:lpstr>맑은 고딕</vt:lpstr>
      <vt:lpstr>Palatino Linotype</vt:lpstr>
      <vt:lpstr>Helvetica95-Black</vt:lpstr>
      <vt:lpstr>Office 테마</vt:lpstr>
      <vt:lpstr>Generative Adversarial Nets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Nets</dc:title>
  <dc:creator>정영재</dc:creator>
  <cp:lastModifiedBy>soft</cp:lastModifiedBy>
  <cp:revision>81</cp:revision>
  <dcterms:created xsi:type="dcterms:W3CDTF">2017-04-13T05:51:32Z</dcterms:created>
  <dcterms:modified xsi:type="dcterms:W3CDTF">2017-11-16T00:18:52Z</dcterms:modified>
</cp:coreProperties>
</file>